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handoutMasterIdLst>
    <p:handoutMasterId r:id="rId26"/>
  </p:handoutMasterIdLst>
  <p:sldIdLst>
    <p:sldId id="715" r:id="rId2"/>
    <p:sldId id="1265" r:id="rId3"/>
    <p:sldId id="1266" r:id="rId4"/>
    <p:sldId id="672" r:id="rId5"/>
    <p:sldId id="692" r:id="rId6"/>
    <p:sldId id="697" r:id="rId7"/>
    <p:sldId id="693" r:id="rId8"/>
    <p:sldId id="694" r:id="rId9"/>
    <p:sldId id="701" r:id="rId10"/>
    <p:sldId id="691" r:id="rId11"/>
    <p:sldId id="704" r:id="rId12"/>
    <p:sldId id="657" r:id="rId13"/>
    <p:sldId id="695" r:id="rId14"/>
    <p:sldId id="690" r:id="rId15"/>
    <p:sldId id="696" r:id="rId16"/>
    <p:sldId id="705" r:id="rId17"/>
    <p:sldId id="702" r:id="rId18"/>
    <p:sldId id="1267" r:id="rId19"/>
    <p:sldId id="762" r:id="rId20"/>
    <p:sldId id="748" r:id="rId21"/>
    <p:sldId id="749" r:id="rId22"/>
    <p:sldId id="746" r:id="rId23"/>
    <p:sldId id="1172" r:id="rId2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81497" autoAdjust="0"/>
  </p:normalViewPr>
  <p:slideViewPr>
    <p:cSldViewPr>
      <p:cViewPr varScale="1">
        <p:scale>
          <a:sx n="103" d="100"/>
          <a:sy n="103" d="100"/>
        </p:scale>
        <p:origin x="10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8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8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88062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Unstructured Grids</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04178EB0-F42A-D345-B562-B7605ED879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4BB8164A-8C20-4444-9B06-F7FD109D9220}"/>
              </a:ext>
            </a:extLst>
          </p:cNvPr>
          <p:cNvSpPr txBox="1">
            <a:spLocks noChangeArrowheads="1"/>
          </p:cNvSpPr>
          <p:nvPr/>
        </p:nvSpPr>
        <p:spPr bwMode="auto">
          <a:xfrm>
            <a:off x="508000" y="4267200"/>
            <a:ext cx="110744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rgbClr val="FFFF99"/>
              </a:buClr>
              <a:buSzPct val="125000"/>
              <a:buFont typeface="Wingdings" charset="0"/>
              <a:buNone/>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a:spcAft>
                <a:spcPts val="600"/>
              </a:spcAft>
              <a:defRPr/>
            </a:pPr>
            <a:endParaRPr lang="en-US" sz="1800" kern="0" dirty="0"/>
          </a:p>
          <a:p>
            <a:pPr>
              <a:defRPr/>
            </a:pPr>
            <a:endParaRPr lang="en-US" sz="1800" kern="0" dirty="0"/>
          </a:p>
          <a:p>
            <a:pPr>
              <a:defRPr/>
            </a:pPr>
            <a:r>
              <a:rPr lang="en-US" sz="1800" kern="0" dirty="0"/>
              <a:t>47</a:t>
            </a:r>
            <a:r>
              <a:rPr lang="en-US" sz="1800" kern="0" baseline="30000" dirty="0"/>
              <a:t>TH</a:t>
            </a:r>
            <a:r>
              <a:rPr lang="en-US" sz="1800" kern="0" dirty="0"/>
              <a:t> IAH Congress</a:t>
            </a:r>
          </a:p>
          <a:p>
            <a:pPr>
              <a:defRPr/>
            </a:pPr>
            <a:r>
              <a:rPr lang="en-US" sz="1800" kern="0" dirty="0"/>
              <a:t>São Paulo, Brazil</a:t>
            </a:r>
          </a:p>
          <a:p>
            <a:pPr>
              <a:defRPr/>
            </a:pPr>
            <a:r>
              <a:rPr lang="en-US" sz="1800" kern="0" dirty="0"/>
              <a:t>August 22, 2021</a:t>
            </a:r>
          </a:p>
        </p:txBody>
      </p:sp>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186879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 NUMBER)</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416863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6843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4038600" y="1295400"/>
            <a:ext cx="3583614" cy="5152516"/>
          </a:xfrm>
          <a:prstGeom prst="rect">
            <a:avLst/>
          </a:prstGeom>
        </p:spPr>
      </p:pic>
    </p:spTree>
    <p:extLst>
      <p:ext uri="{BB962C8B-B14F-4D97-AF65-F5344CB8AC3E}">
        <p14:creationId xmlns:p14="http://schemas.microsoft.com/office/powerpoint/2010/main" val="146087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7563278" y="457201"/>
            <a:ext cx="2723723" cy="3519237"/>
          </a:xfrm>
          <a:prstGeom prst="rect">
            <a:avLst/>
          </a:prstGeom>
        </p:spPr>
      </p:pic>
    </p:spTree>
    <p:extLst>
      <p:ext uri="{BB962C8B-B14F-4D97-AF65-F5344CB8AC3E}">
        <p14:creationId xmlns:p14="http://schemas.microsoft.com/office/powerpoint/2010/main" val="406264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1752600" y="1447801"/>
            <a:ext cx="4429706" cy="4258277"/>
          </a:xfrm>
          <a:prstGeom prst="rect">
            <a:avLst/>
          </a:prstGeom>
        </p:spPr>
      </p:pic>
      <p:pic>
        <p:nvPicPr>
          <p:cNvPr id="6" name="Picture 5"/>
          <p:cNvPicPr>
            <a:picLocks noChangeAspect="1"/>
          </p:cNvPicPr>
          <p:nvPr/>
        </p:nvPicPr>
        <p:blipFill>
          <a:blip r:embed="rId3"/>
          <a:stretch>
            <a:fillRect/>
          </a:stretch>
        </p:blipFill>
        <p:spPr>
          <a:xfrm>
            <a:off x="5918200" y="1447800"/>
            <a:ext cx="4597400" cy="4267200"/>
          </a:xfrm>
          <a:prstGeom prst="rect">
            <a:avLst/>
          </a:prstGeom>
        </p:spPr>
      </p:pic>
    </p:spTree>
    <p:extLst>
      <p:ext uri="{BB962C8B-B14F-4D97-AF65-F5344CB8AC3E}">
        <p14:creationId xmlns:p14="http://schemas.microsoft.com/office/powerpoint/2010/main" val="136990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3619690" y="1371600"/>
            <a:ext cx="5406390" cy="4037330"/>
          </a:xfrm>
          <a:prstGeom prst="rect">
            <a:avLst/>
          </a:prstGeom>
        </p:spPr>
      </p:pic>
      <p:sp>
        <p:nvSpPr>
          <p:cNvPr id="4" name="TextBox 3"/>
          <p:cNvSpPr txBox="1"/>
          <p:nvPr/>
        </p:nvSpPr>
        <p:spPr>
          <a:xfrm>
            <a:off x="3505200" y="5562601"/>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390553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 Data</a:t>
            </a:r>
          </a:p>
        </p:txBody>
      </p:sp>
      <p:pic>
        <p:nvPicPr>
          <p:cNvPr id="3" name="Picture 2"/>
          <p:cNvPicPr>
            <a:picLocks noChangeAspect="1"/>
          </p:cNvPicPr>
          <p:nvPr/>
        </p:nvPicPr>
        <p:blipFill>
          <a:blip r:embed="rId2"/>
          <a:stretch>
            <a:fillRect/>
          </a:stretch>
        </p:blipFill>
        <p:spPr>
          <a:xfrm>
            <a:off x="7543800" y="228601"/>
            <a:ext cx="1576248" cy="6234545"/>
          </a:xfrm>
          <a:prstGeom prst="rect">
            <a:avLst/>
          </a:prstGeom>
        </p:spPr>
      </p:pic>
      <p:sp>
        <p:nvSpPr>
          <p:cNvPr id="5" name="Rectangle 4"/>
          <p:cNvSpPr/>
          <p:nvPr/>
        </p:nvSpPr>
        <p:spPr bwMode="auto">
          <a:xfrm>
            <a:off x="2819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TextBox 6"/>
          <p:cNvSpPr txBox="1"/>
          <p:nvPr/>
        </p:nvSpPr>
        <p:spPr>
          <a:xfrm>
            <a:off x="3035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3657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3873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4495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p:cNvSpPr txBox="1"/>
          <p:nvPr/>
        </p:nvSpPr>
        <p:spPr>
          <a:xfrm>
            <a:off x="4711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2819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p:cNvSpPr txBox="1"/>
          <p:nvPr/>
        </p:nvSpPr>
        <p:spPr>
          <a:xfrm>
            <a:off x="3035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3657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p:cNvSpPr txBox="1"/>
          <p:nvPr/>
        </p:nvSpPr>
        <p:spPr>
          <a:xfrm>
            <a:off x="3873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4495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4711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2819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p:cNvSpPr txBox="1"/>
          <p:nvPr/>
        </p:nvSpPr>
        <p:spPr>
          <a:xfrm>
            <a:off x="3035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3657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873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4495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TextBox 22"/>
          <p:cNvSpPr txBox="1"/>
          <p:nvPr/>
        </p:nvSpPr>
        <p:spPr>
          <a:xfrm>
            <a:off x="4711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322635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Local Grid Refinement:</a:t>
            </a:r>
            <a:br>
              <a:rPr lang="en-US" dirty="0"/>
            </a:br>
            <a:r>
              <a:rPr lang="en-US" dirty="0"/>
              <a:t>Multi-model simulation</a:t>
            </a:r>
            <a:br>
              <a:rPr lang="en-US" dirty="0"/>
            </a:br>
            <a:r>
              <a:rPr lang="en-US" dirty="0"/>
              <a:t>A compromise….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307876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343400" y="3657600"/>
            <a:ext cx="4596300" cy="245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83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Unstructured Grids</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728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320441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67598" y="636002"/>
            <a:ext cx="3496245" cy="16764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5423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2791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4848968" y="2466802"/>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4852040" y="3006302"/>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4852040" y="3545802"/>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4852040" y="4085302"/>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4852040"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4852040"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4852040"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7467600" y="2514600"/>
            <a:ext cx="3505200" cy="3836402"/>
          </a:xfrm>
          <a:prstGeom prst="rect">
            <a:avLst/>
          </a:prstGeom>
        </p:spPr>
      </p:pic>
    </p:spTree>
    <p:extLst>
      <p:ext uri="{BB962C8B-B14F-4D97-AF65-F5344CB8AC3E}">
        <p14:creationId xmlns:p14="http://schemas.microsoft.com/office/powerpoint/2010/main" val="385057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76953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dirty="0"/>
              <a:t>What do we mean by unstructured?</a:t>
            </a:r>
          </a:p>
          <a:p>
            <a:pPr lvl="1"/>
            <a:r>
              <a:rPr lang="en-US" dirty="0"/>
              <a:t>1.  Cell can be connected to any number of surrounding cells</a:t>
            </a:r>
          </a:p>
          <a:p>
            <a:pPr lvl="1"/>
            <a:r>
              <a:rPr lang="en-US" dirty="0"/>
              <a:t>2.  Not a regular MODFLOW grid</a:t>
            </a:r>
          </a:p>
          <a:p>
            <a:r>
              <a:rPr lang="en-US" dirty="0"/>
              <a:t>Why use them?</a:t>
            </a:r>
          </a:p>
          <a:p>
            <a:pPr lvl="1"/>
            <a:r>
              <a:rPr lang="en-US" dirty="0"/>
              <a:t>Grid can conform to irregular model domain boundaries</a:t>
            </a:r>
          </a:p>
          <a:p>
            <a:pPr lvl="1"/>
            <a:r>
              <a:rPr lang="en-US" dirty="0"/>
              <a:t>Resolution can be added in areas of interest</a:t>
            </a:r>
          </a:p>
          <a:p>
            <a:r>
              <a:rPr lang="en-US" dirty="0"/>
              <a:t>Why not use them?</a:t>
            </a:r>
          </a:p>
          <a:p>
            <a:pPr lvl="1"/>
            <a:r>
              <a:rPr lang="en-US" dirty="0"/>
              <a:t>More complicated to work with</a:t>
            </a:r>
          </a:p>
          <a:p>
            <a:pPr lvl="1"/>
            <a:r>
              <a:rPr lang="en-US" dirty="0"/>
              <a:t>Poor grid design can lead to errors in the flow solution that are difficult to find and quantify</a:t>
            </a:r>
          </a:p>
        </p:txBody>
      </p:sp>
    </p:spTree>
    <p:extLst>
      <p:ext uri="{BB962C8B-B14F-4D97-AF65-F5344CB8AC3E}">
        <p14:creationId xmlns:p14="http://schemas.microsoft.com/office/powerpoint/2010/main" val="3318285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6629400" y="1143000"/>
            <a:ext cx="3471946" cy="5152516"/>
          </a:xfrm>
          <a:prstGeom prst="rect">
            <a:avLst/>
          </a:prstGeom>
        </p:spPr>
      </p:pic>
      <p:sp>
        <p:nvSpPr>
          <p:cNvPr id="7" name="TextBox 6"/>
          <p:cNvSpPr txBox="1"/>
          <p:nvPr/>
        </p:nvSpPr>
        <p:spPr>
          <a:xfrm>
            <a:off x="1752600" y="2501206"/>
            <a:ext cx="3276600" cy="1384995"/>
          </a:xfrm>
          <a:prstGeom prst="rect">
            <a:avLst/>
          </a:prstGeom>
          <a:noFill/>
        </p:spPr>
        <p:txBody>
          <a:bodyPr wrap="square" rtlCol="0">
            <a:spAutoFit/>
          </a:bodyPr>
          <a:lstStyle/>
          <a:p>
            <a:r>
              <a:rPr lang="en-US" sz="2800" dirty="0">
                <a:solidFill>
                  <a:schemeClr val="bg1"/>
                </a:solidFill>
              </a:rPr>
              <a:t>Connecting line bisects shared edge at right angle</a:t>
            </a:r>
          </a:p>
        </p:txBody>
      </p:sp>
      <p:sp>
        <p:nvSpPr>
          <p:cNvPr id="8" name="TextBox 7"/>
          <p:cNvSpPr txBox="1"/>
          <p:nvPr/>
        </p:nvSpPr>
        <p:spPr>
          <a:xfrm>
            <a:off x="3886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5486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46534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6122068" y="1447801"/>
            <a:ext cx="1955132" cy="1792205"/>
          </a:xfrm>
          <a:prstGeom prst="rect">
            <a:avLst/>
          </a:prstGeom>
        </p:spPr>
      </p:pic>
      <p:pic>
        <p:nvPicPr>
          <p:cNvPr id="5" name="Picture 4"/>
          <p:cNvPicPr>
            <a:picLocks noChangeAspect="1"/>
          </p:cNvPicPr>
          <p:nvPr/>
        </p:nvPicPr>
        <p:blipFill>
          <a:blip r:embed="rId3"/>
          <a:stretch>
            <a:fillRect/>
          </a:stretch>
        </p:blipFill>
        <p:spPr>
          <a:xfrm>
            <a:off x="8382000" y="3962400"/>
            <a:ext cx="2157814" cy="1964256"/>
          </a:xfrm>
          <a:prstGeom prst="rect">
            <a:avLst/>
          </a:prstGeom>
        </p:spPr>
      </p:pic>
      <p:pic>
        <p:nvPicPr>
          <p:cNvPr id="6" name="Picture 5"/>
          <p:cNvPicPr>
            <a:picLocks noChangeAspect="1"/>
          </p:cNvPicPr>
          <p:nvPr/>
        </p:nvPicPr>
        <p:blipFill>
          <a:blip r:embed="rId4"/>
          <a:stretch>
            <a:fillRect/>
          </a:stretch>
        </p:blipFill>
        <p:spPr>
          <a:xfrm>
            <a:off x="8673212" y="1038700"/>
            <a:ext cx="1805239" cy="1909513"/>
          </a:xfrm>
          <a:prstGeom prst="rect">
            <a:avLst/>
          </a:prstGeom>
        </p:spPr>
      </p:pic>
      <p:pic>
        <p:nvPicPr>
          <p:cNvPr id="7" name="Picture 6"/>
          <p:cNvPicPr>
            <a:picLocks noChangeAspect="1"/>
          </p:cNvPicPr>
          <p:nvPr/>
        </p:nvPicPr>
        <p:blipFill>
          <a:blip r:embed="rId5"/>
          <a:stretch>
            <a:fillRect/>
          </a:stretch>
        </p:blipFill>
        <p:spPr>
          <a:xfrm>
            <a:off x="1981200" y="4826232"/>
            <a:ext cx="2799424" cy="1726968"/>
          </a:xfrm>
          <a:prstGeom prst="rect">
            <a:avLst/>
          </a:prstGeom>
        </p:spPr>
      </p:pic>
      <p:pic>
        <p:nvPicPr>
          <p:cNvPr id="8" name="Picture 7"/>
          <p:cNvPicPr>
            <a:picLocks noChangeAspect="1"/>
          </p:cNvPicPr>
          <p:nvPr/>
        </p:nvPicPr>
        <p:blipFill>
          <a:blip r:embed="rId6"/>
          <a:stretch>
            <a:fillRect/>
          </a:stretch>
        </p:blipFill>
        <p:spPr>
          <a:xfrm>
            <a:off x="5181600" y="3810001"/>
            <a:ext cx="2783652" cy="1695425"/>
          </a:xfrm>
          <a:prstGeom prst="rect">
            <a:avLst/>
          </a:prstGeom>
        </p:spPr>
      </p:pic>
    </p:spTree>
    <p:extLst>
      <p:ext uri="{BB962C8B-B14F-4D97-AF65-F5344CB8AC3E}">
        <p14:creationId xmlns:p14="http://schemas.microsoft.com/office/powerpoint/2010/main" val="27992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4934726" y="2371124"/>
            <a:ext cx="5352275" cy="4258277"/>
          </a:xfrm>
          <a:prstGeom prst="rect">
            <a:avLst/>
          </a:prstGeom>
        </p:spPr>
      </p:pic>
      <p:pic>
        <p:nvPicPr>
          <p:cNvPr id="6" name="Picture 5"/>
          <p:cNvPicPr>
            <a:picLocks noChangeAspect="1"/>
          </p:cNvPicPr>
          <p:nvPr/>
        </p:nvPicPr>
        <p:blipFill>
          <a:blip r:embed="rId3"/>
          <a:stretch>
            <a:fillRect/>
          </a:stretch>
        </p:blipFill>
        <p:spPr>
          <a:xfrm>
            <a:off x="1929972" y="4572000"/>
            <a:ext cx="3708828" cy="1072360"/>
          </a:xfrm>
          <a:prstGeom prst="rect">
            <a:avLst/>
          </a:prstGeom>
        </p:spPr>
      </p:pic>
    </p:spTree>
    <p:extLst>
      <p:ext uri="{BB962C8B-B14F-4D97-AF65-F5344CB8AC3E}">
        <p14:creationId xmlns:p14="http://schemas.microsoft.com/office/powerpoint/2010/main" val="340804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a:t>
            </a:r>
          </a:p>
        </p:txBody>
      </p:sp>
      <p:sp>
        <p:nvSpPr>
          <p:cNvPr id="3" name="Content Placeholder 2"/>
          <p:cNvSpPr>
            <a:spLocks noGrp="1"/>
          </p:cNvSpPr>
          <p:nvPr>
            <p:ph idx="1"/>
          </p:nvPr>
        </p:nvSpPr>
        <p:spPr/>
        <p:txBody>
          <a:bodyPr/>
          <a:lstStyle/>
          <a:p>
            <a:r>
              <a:rPr lang="en-US" dirty="0"/>
              <a:t>Sophisticated flow formulation designed to handle full 3D anisotropy</a:t>
            </a:r>
          </a:p>
          <a:p>
            <a:r>
              <a:rPr lang="en-US" dirty="0"/>
              <a:t>XT3D also improves flow solution for grids that do not honor the CVFD requirements</a:t>
            </a:r>
          </a:p>
        </p:txBody>
      </p:sp>
      <p:pic>
        <p:nvPicPr>
          <p:cNvPr id="4" name="Picture 3"/>
          <p:cNvPicPr>
            <a:picLocks noChangeAspect="1"/>
          </p:cNvPicPr>
          <p:nvPr/>
        </p:nvPicPr>
        <p:blipFill>
          <a:blip r:embed="rId2"/>
          <a:stretch>
            <a:fillRect/>
          </a:stretch>
        </p:blipFill>
        <p:spPr>
          <a:xfrm>
            <a:off x="2590801" y="3352801"/>
            <a:ext cx="3532273" cy="2606843"/>
          </a:xfrm>
          <a:prstGeom prst="rect">
            <a:avLst/>
          </a:prstGeom>
        </p:spPr>
      </p:pic>
      <p:pic>
        <p:nvPicPr>
          <p:cNvPr id="5" name="Picture 4"/>
          <p:cNvPicPr>
            <a:picLocks noChangeAspect="1"/>
          </p:cNvPicPr>
          <p:nvPr/>
        </p:nvPicPr>
        <p:blipFill>
          <a:blip r:embed="rId3"/>
          <a:stretch>
            <a:fillRect/>
          </a:stretch>
        </p:blipFill>
        <p:spPr>
          <a:xfrm>
            <a:off x="6470988" y="3376016"/>
            <a:ext cx="3435012" cy="2567585"/>
          </a:xfrm>
          <a:prstGeom prst="rect">
            <a:avLst/>
          </a:prstGeom>
        </p:spPr>
      </p:pic>
    </p:spTree>
    <p:extLst>
      <p:ext uri="{BB962C8B-B14F-4D97-AF65-F5344CB8AC3E}">
        <p14:creationId xmlns:p14="http://schemas.microsoft.com/office/powerpoint/2010/main" val="242537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2286001" y="1669383"/>
            <a:ext cx="3661099" cy="3519237"/>
          </a:xfrm>
          <a:prstGeom prst="rect">
            <a:avLst/>
          </a:prstGeom>
        </p:spPr>
      </p:pic>
      <p:pic>
        <p:nvPicPr>
          <p:cNvPr id="6" name="Picture 5"/>
          <p:cNvPicPr>
            <a:picLocks noChangeAspect="1"/>
          </p:cNvPicPr>
          <p:nvPr/>
        </p:nvPicPr>
        <p:blipFill>
          <a:blip r:embed="rId3"/>
          <a:stretch>
            <a:fillRect/>
          </a:stretch>
        </p:blipFill>
        <p:spPr>
          <a:xfrm>
            <a:off x="6409458" y="595116"/>
            <a:ext cx="3801343" cy="5667768"/>
          </a:xfrm>
          <a:prstGeom prst="rect">
            <a:avLst/>
          </a:prstGeom>
        </p:spPr>
      </p:pic>
    </p:spTree>
    <p:extLst>
      <p:ext uri="{BB962C8B-B14F-4D97-AF65-F5344CB8AC3E}">
        <p14:creationId xmlns:p14="http://schemas.microsoft.com/office/powerpoint/2010/main" val="2411374635"/>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23178</TotalTime>
  <Pages>4</Pages>
  <Words>597</Words>
  <Application>Microsoft Macintosh PowerPoint</Application>
  <PresentationFormat>Widescreen</PresentationFormat>
  <Paragraphs>111</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Wingdings</vt:lpstr>
      <vt:lpstr>dark-blue-template</vt:lpstr>
      <vt:lpstr>MODFLOW 6 Unstructured Grids</vt:lpstr>
      <vt:lpstr>MODFLOW 6 Unstructured Grids </vt:lpstr>
      <vt:lpstr>Spatial Discretization</vt:lpstr>
      <vt:lpstr>Unstructured Grids</vt:lpstr>
      <vt:lpstr>CVFD Requirements</vt:lpstr>
      <vt:lpstr>Types of Unstructured Grids</vt:lpstr>
      <vt:lpstr>Ghost-Node Correction</vt:lpstr>
      <vt:lpstr>XT3D</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DISU Connection Data</vt:lpstr>
      <vt:lpstr>Local Grid Refinement: Multi-model simulation A compromise….</vt:lpstr>
      <vt:lpstr>Multi-Model Simulation</vt:lpstr>
      <vt:lpstr>LGR Simulation</vt:lpstr>
      <vt:lpstr>GWF Exchanges</vt:lpstr>
      <vt:lpstr>Matrix-Level Coupling</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770</cp:revision>
  <cp:lastPrinted>2014-05-20T14:47:17Z</cp:lastPrinted>
  <dcterms:created xsi:type="dcterms:W3CDTF">2009-08-04T14:01:06Z</dcterms:created>
  <dcterms:modified xsi:type="dcterms:W3CDTF">2021-08-22T11:21:38Z</dcterms:modified>
</cp:coreProperties>
</file>